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43"/>
  </p:notesMasterIdLst>
  <p:handoutMasterIdLst>
    <p:handoutMasterId r:id="rId44"/>
  </p:handoutMasterIdLst>
  <p:sldIdLst>
    <p:sldId id="256" r:id="rId5"/>
    <p:sldId id="288" r:id="rId6"/>
    <p:sldId id="259" r:id="rId7"/>
    <p:sldId id="296" r:id="rId8"/>
    <p:sldId id="294" r:id="rId9"/>
    <p:sldId id="295" r:id="rId10"/>
    <p:sldId id="290" r:id="rId11"/>
    <p:sldId id="276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7" r:id="rId20"/>
    <p:sldId id="292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8" r:id="rId30"/>
    <p:sldId id="289" r:id="rId31"/>
    <p:sldId id="291" r:id="rId32"/>
    <p:sldId id="279" r:id="rId33"/>
    <p:sldId id="280" r:id="rId34"/>
    <p:sldId id="281" r:id="rId35"/>
    <p:sldId id="282" r:id="rId36"/>
    <p:sldId id="283" r:id="rId37"/>
    <p:sldId id="284" r:id="rId38"/>
    <p:sldId id="297" r:id="rId39"/>
    <p:sldId id="285" r:id="rId40"/>
    <p:sldId id="286" r:id="rId41"/>
    <p:sldId id="293" r:id="rId42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53">
          <p15:clr>
            <a:srgbClr val="A4A3A4"/>
          </p15:clr>
        </p15:guide>
        <p15:guide id="2" pos="2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52F"/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6" autoAdjust="0"/>
    <p:restoredTop sz="50000" autoAdjust="0"/>
  </p:normalViewPr>
  <p:slideViewPr>
    <p:cSldViewPr snapToGrid="0" showGuides="1">
      <p:cViewPr varScale="1">
        <p:scale>
          <a:sx n="347" d="100"/>
          <a:sy n="347" d="100"/>
        </p:scale>
        <p:origin x="240" y="296"/>
      </p:cViewPr>
      <p:guideLst>
        <p:guide orient="horz" pos="4153"/>
        <p:guide pos="2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Motivation for verification and testing</a:t>
            </a:r>
          </a:p>
          <a:p>
            <a:pPr lvl="1"/>
            <a:r>
              <a:rPr lang="en-US" dirty="0"/>
              <a:t>Definitions </a:t>
            </a:r>
          </a:p>
          <a:p>
            <a:pPr lvl="1"/>
            <a:r>
              <a:rPr lang="en-US" dirty="0"/>
              <a:t>Best practices</a:t>
            </a:r>
          </a:p>
          <a:p>
            <a:pPr lvl="1"/>
            <a:r>
              <a:rPr lang="en-US" dirty="0"/>
              <a:t>Automated test harnesses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F7F-2180-5947-8246-D3E867E2B0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72D7-8E2D-4611-973D-F4591A707C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5760" y="1903575"/>
            <a:ext cx="6962456" cy="27784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65" y="6234272"/>
            <a:ext cx="2588698" cy="430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93"/>
          <a:stretch/>
        </p:blipFill>
        <p:spPr>
          <a:xfrm>
            <a:off x="335845" y="6219281"/>
            <a:ext cx="1469261" cy="460818"/>
          </a:xfrm>
          <a:prstGeom prst="rect">
            <a:avLst/>
          </a:prstGeom>
        </p:spPr>
      </p:pic>
      <p:pic>
        <p:nvPicPr>
          <p:cNvPr id="18" name="Picture 17" descr="IDEAS_logo.png">
            <a:extLst>
              <a:ext uri="{FF2B5EF4-FFF2-40B4-BE49-F238E27FC236}">
                <a16:creationId xmlns="" xmlns:a16="http://schemas.microsoft.com/office/drawing/2014/main" id="{DDEBC783-3EAB-4C3D-ABE2-BDE7BDC90E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425" y="6133571"/>
            <a:ext cx="184533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510909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1544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0602"/>
            <a:ext cx="11375136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55361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37919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5361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37919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-4595" y="4272576"/>
            <a:ext cx="12198096" cy="27432"/>
            <a:chOff x="-9675" y="6830568"/>
            <a:chExt cx="9176303" cy="2743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27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2743200"/>
            <a:ext cx="9495011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8882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67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324" y="1600200"/>
            <a:ext cx="10360501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600200"/>
            <a:ext cx="10157354" cy="667875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675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04862" y="6513223"/>
            <a:ext cx="4059169" cy="21847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/>
                <a:cs typeface="Calibri"/>
              </a:defRPr>
            </a:lvl1pPr>
          </a:lstStyle>
          <a:p>
            <a:r>
              <a:rPr lang="en-US" dirty="0"/>
              <a:t>ATPESC, August 2017</a:t>
            </a:r>
          </a:p>
        </p:txBody>
      </p:sp>
      <p:pic>
        <p:nvPicPr>
          <p:cNvPr id="11" name="Picture 10" descr="IDEAS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044" y="6417642"/>
            <a:ext cx="1086190" cy="37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95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623066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73" y="6033555"/>
            <a:ext cx="2366963" cy="64008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-4595" y="6830568"/>
            <a:ext cx="12198096" cy="27432"/>
            <a:chOff x="-9675" y="6830568"/>
            <a:chExt cx="9176303" cy="2743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256"/>
          <p:cNvSpPr txBox="1">
            <a:spLocks noChangeArrowheads="1"/>
          </p:cNvSpPr>
          <p:nvPr userDrawn="1"/>
        </p:nvSpPr>
        <p:spPr>
          <a:xfrm>
            <a:off x="363828" y="6476999"/>
            <a:ext cx="3457058" cy="188451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HPC Best Practices Webinar Series</a:t>
            </a:r>
            <a:r>
              <a:rPr lang="en-US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0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September 13, 2017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flipH="1">
            <a:off x="16337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IDEAS_logo.png">
            <a:extLst>
              <a:ext uri="{FF2B5EF4-FFF2-40B4-BE49-F238E27FC236}">
                <a16:creationId xmlns="" xmlns:a16="http://schemas.microsoft.com/office/drawing/2014/main" id="{8F5BC62A-FC5C-4405-9AB5-AE11B9D3C97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425" y="6069275"/>
            <a:ext cx="184533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7" r:id="rId2"/>
    <p:sldLayoutId id="2147483939" r:id="rId3"/>
    <p:sldLayoutId id="2147483940" r:id="rId4"/>
    <p:sldLayoutId id="2147483950" r:id="rId5"/>
    <p:sldLayoutId id="2147483941" r:id="rId6"/>
    <p:sldLayoutId id="2147483951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oftware.sandia.gov/trilinos/developer/sqp/checklists/index.html" TargetMode="External"/><Relationship Id="rId3" Type="http://schemas.openxmlformats.org/officeDocument/2006/relationships/hyperlink" Target="https://xsdk.info/policie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crumalliance.org/" TargetMode="External"/><Relationship Id="rId3" Type="http://schemas.openxmlformats.org/officeDocument/2006/relationships/hyperlink" Target="http://www.infoq.com/minibooks/kanban-scrum-minibook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aherou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ntributor-covenant.org/" TargetMode="External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umalliance.org/" TargetMode="External"/><Relationship Id="rId4" Type="http://schemas.openxmlformats.org/officeDocument/2006/relationships/hyperlink" Target="http://www.infoq.com/minibooks/kanban-scrum-miniboo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mazon.com/Agile-Samurai-Software-Pragmatic-Programmers/dp/1934356581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411480"/>
            <a:ext cx="11336614" cy="824841"/>
          </a:xfrm>
        </p:spPr>
        <p:txBody>
          <a:bodyPr/>
          <a:lstStyle/>
          <a:p>
            <a:r>
              <a:rPr lang="en-US" b="0" dirty="0"/>
              <a:t>Barely Sufficient Project Management</a:t>
            </a:r>
            <a:br>
              <a:rPr lang="en-US" b="0" dirty="0"/>
            </a:br>
            <a:r>
              <a:rPr lang="en-US" sz="2400" b="0" dirty="0"/>
              <a:t>A few techniques for improving your scientific software development efforts</a:t>
            </a:r>
            <a:endParaRPr lang="en-US" b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HPC Best Practices Webinar Series</a:t>
            </a:r>
            <a:endParaRPr lang="en-US" dirty="0"/>
          </a:p>
          <a:p>
            <a:r>
              <a:rPr lang="en-US" dirty="0"/>
              <a:t>Michael A. Heroux</a:t>
            </a:r>
            <a:br>
              <a:rPr lang="en-US" dirty="0"/>
            </a:br>
            <a:r>
              <a:rPr lang="en-US" dirty="0"/>
              <a:t>Senior Scientist, Sandia National Laboratories</a:t>
            </a:r>
            <a:br>
              <a:rPr lang="en-US" dirty="0"/>
            </a:br>
            <a:r>
              <a:rPr lang="en-US" dirty="0"/>
              <a:t>Scientist in Residence, St. John’s University, MN</a:t>
            </a:r>
          </a:p>
        </p:txBody>
      </p:sp>
    </p:spTree>
    <p:extLst>
      <p:ext uri="{BB962C8B-B14F-4D97-AF65-F5344CB8AC3E}">
        <p14:creationId xmlns:p14="http://schemas.microsoft.com/office/powerpoint/2010/main" val="36512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Small team interaction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480" y="1207353"/>
            <a:ext cx="8712982" cy="4391608"/>
          </a:xfrm>
        </p:spPr>
        <p:txBody>
          <a:bodyPr>
            <a:normAutofit/>
          </a:bodyPr>
          <a:lstStyle/>
          <a:p>
            <a:r>
              <a:rPr lang="en-US" dirty="0"/>
              <a:t>Team composition:</a:t>
            </a:r>
          </a:p>
          <a:p>
            <a:pPr lvl="1"/>
            <a:r>
              <a:rPr lang="en-US" b="0" dirty="0"/>
              <a:t>Senior staff, faculty: </a:t>
            </a:r>
          </a:p>
          <a:p>
            <a:pPr lvl="2"/>
            <a:r>
              <a:rPr lang="en-US" b="0" dirty="0"/>
              <a:t>Stable presence, in charg</a:t>
            </a:r>
            <a:r>
              <a:rPr lang="en-US" dirty="0"/>
              <a:t>e of science questions, experiments.</a:t>
            </a:r>
          </a:p>
          <a:p>
            <a:pPr lvl="2"/>
            <a:r>
              <a:rPr lang="en-US" b="0" dirty="0"/>
              <a:t>Know the conceptual models well.</a:t>
            </a:r>
          </a:p>
          <a:p>
            <a:pPr lvl="2"/>
            <a:r>
              <a:rPr lang="en-US" b="0" dirty="0"/>
              <a:t>Spend less time writing code, fuzzy on details.</a:t>
            </a:r>
          </a:p>
          <a:p>
            <a:pPr lvl="1"/>
            <a:r>
              <a:rPr lang="en-US" dirty="0"/>
              <a:t>Junior staff, students:</a:t>
            </a:r>
          </a:p>
          <a:p>
            <a:pPr lvl="2"/>
            <a:r>
              <a:rPr lang="en-US" b="0" dirty="0"/>
              <a:t>Transient, dual focus (science results, next position).</a:t>
            </a:r>
          </a:p>
          <a:p>
            <a:pPr lvl="2"/>
            <a:r>
              <a:rPr lang="en-US" dirty="0"/>
              <a:t>Staged experience: New, experienced, departing.</a:t>
            </a:r>
          </a:p>
          <a:p>
            <a:pPr lvl="2"/>
            <a:r>
              <a:rPr lang="en-US" b="0" dirty="0"/>
              <a:t>Learning conceptual models.</a:t>
            </a:r>
          </a:p>
          <a:p>
            <a:pPr lvl="2"/>
            <a:r>
              <a:rPr lang="en-US" b="0" dirty="0"/>
              <a:t>Write most code, know details.</a:t>
            </a:r>
          </a:p>
        </p:txBody>
      </p:sp>
    </p:spTree>
    <p:extLst>
      <p:ext uri="{BB962C8B-B14F-4D97-AF65-F5344CB8AC3E}">
        <p14:creationId xmlns:p14="http://schemas.microsoft.com/office/powerpoint/2010/main" val="1327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Large team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105" y="1704392"/>
            <a:ext cx="8712982" cy="4391608"/>
          </a:xfrm>
        </p:spPr>
        <p:txBody>
          <a:bodyPr>
            <a:normAutofit/>
          </a:bodyPr>
          <a:lstStyle/>
          <a:p>
            <a:r>
              <a:rPr lang="en-US" dirty="0"/>
              <a:t>Composed of small teams (and all the challenges).</a:t>
            </a:r>
          </a:p>
          <a:p>
            <a:r>
              <a:rPr lang="en-US" b="0" dirty="0"/>
              <a:t>Additional interaction challenges.</a:t>
            </a:r>
          </a:p>
          <a:p>
            <a:r>
              <a:rPr lang="en-US" dirty="0"/>
              <a:t>Policies, regularly cultural exchanges important.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0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Small team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105" y="1704392"/>
            <a:ext cx="8712982" cy="4391608"/>
          </a:xfrm>
        </p:spPr>
        <p:txBody>
          <a:bodyPr>
            <a:normAutofit/>
          </a:bodyPr>
          <a:lstStyle/>
          <a:p>
            <a:r>
              <a:rPr lang="en-US" dirty="0"/>
              <a:t>Ramping up new junior members:</a:t>
            </a:r>
          </a:p>
          <a:p>
            <a:pPr lvl="1"/>
            <a:r>
              <a:rPr lang="en-US" b="0" dirty="0"/>
              <a:t>Background.</a:t>
            </a:r>
          </a:p>
          <a:p>
            <a:pPr lvl="1"/>
            <a:r>
              <a:rPr lang="en-US" dirty="0"/>
              <a:t>Conceptual models.</a:t>
            </a:r>
          </a:p>
          <a:p>
            <a:pPr lvl="1"/>
            <a:r>
              <a:rPr lang="en-US" b="0" dirty="0"/>
              <a:t>Software practices, processes, tools.</a:t>
            </a:r>
          </a:p>
          <a:p>
            <a:r>
              <a:rPr lang="en-US" dirty="0"/>
              <a:t>Preparing for departure of experienced juniors.</a:t>
            </a:r>
          </a:p>
          <a:p>
            <a:pPr lvl="1"/>
            <a:r>
              <a:rPr lang="en-US" b="0" dirty="0"/>
              <a:t>Doing today those things needed for retaining work value.</a:t>
            </a:r>
          </a:p>
          <a:p>
            <a:pPr lvl="1"/>
            <a:r>
              <a:rPr lang="en-US" dirty="0"/>
              <a:t>Managing dual focus.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340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002854" y="1430896"/>
            <a:ext cx="7919214" cy="4341547"/>
            <a:chOff x="2035373" y="1754453"/>
            <a:chExt cx="7919214" cy="4341547"/>
          </a:xfrm>
        </p:grpSpPr>
        <p:sp>
          <p:nvSpPr>
            <p:cNvPr id="2" name="Rectangle 1"/>
            <p:cNvSpPr/>
            <p:nvPr/>
          </p:nvSpPr>
          <p:spPr>
            <a:xfrm>
              <a:off x="2466237" y="1754454"/>
              <a:ext cx="1989499" cy="106196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77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sym typeface="Helvetica Light" charset="0"/>
                </a:rPr>
                <a:t>Initiation Setup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prstClr val="black"/>
                </a:solidFill>
                <a:sym typeface="Helvetica Light" charset="0"/>
              </a:endParaRP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100" i="1" dirty="0">
                  <a:solidFill>
                    <a:prstClr val="black"/>
                  </a:solidFill>
                  <a:sym typeface="Helvetica Light" charset="0"/>
                </a:rPr>
                <a:t>Identify project activities</a:t>
              </a: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100" i="1" dirty="0">
                  <a:solidFill>
                    <a:prstClr val="black"/>
                  </a:solidFill>
                  <a:sym typeface="Helvetica Light" charset="0"/>
                </a:rPr>
                <a:t>Create initiation </a:t>
              </a:r>
              <a:r>
                <a:rPr lang="en-US" sz="1100" i="1" dirty="0" smtClean="0">
                  <a:solidFill>
                    <a:prstClr val="black"/>
                  </a:solidFill>
                  <a:sym typeface="Helvetica Light" charset="0"/>
                </a:rPr>
                <a:t>checklist</a:t>
              </a:r>
              <a:endParaRPr lang="en-US" sz="1100" i="1" dirty="0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02079" y="1758537"/>
              <a:ext cx="1989500" cy="106196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77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  <a:sym typeface="Helvetica Light" charset="0"/>
                </a:rPr>
                <a:t>Ramp Up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  <a:sym typeface="Helvetica Light" charset="0"/>
              </a:endParaRP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sym typeface="Helvetica Light" charset="0"/>
                </a:rPr>
                <a:t>Work initiation checklist</a:t>
              </a: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sym typeface="Helvetica Light" charset="0"/>
                </a:rPr>
                <a:t>Initiate project activities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7965088" y="1754453"/>
              <a:ext cx="1989499" cy="106196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77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sym typeface="Helvetica Light" charset="0"/>
                </a:rPr>
                <a:t>Ongoing Planning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700" dirty="0">
                <a:solidFill>
                  <a:prstClr val="black"/>
                </a:solidFill>
                <a:sym typeface="Helvetica Light" charset="0"/>
              </a:endParaRP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sym typeface="Helvetica Light" charset="0"/>
                </a:rPr>
                <a:t>Kanban workflow</a:t>
              </a: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sym typeface="Helvetica Light" charset="0"/>
                </a:rPr>
                <a:t>Observe policies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965088" y="3399475"/>
              <a:ext cx="1989499" cy="106196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77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  <a:sym typeface="Helvetica Light" charset="0"/>
                </a:rPr>
                <a:t>Ongoing Work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black"/>
                </a:solidFill>
                <a:sym typeface="Helvetica Light" charset="0"/>
              </a:endParaRP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sym typeface="Helvetica Light" charset="0"/>
                </a:rPr>
                <a:t>Conduct activities</a:t>
              </a: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sym typeface="Helvetica Light" charset="0"/>
                </a:rPr>
                <a:t>Observe policies</a:t>
              </a:r>
              <a:endParaRPr lang="en-US" sz="1050" i="1" dirty="0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51221" y="5020696"/>
              <a:ext cx="1989499" cy="106196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77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  <a:sym typeface="Helvetica Light" charset="0"/>
                </a:rPr>
                <a:t>Exit Setup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sym typeface="Helvetica Light" charset="0"/>
              </a:endParaRP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100" i="1" dirty="0">
                  <a:solidFill>
                    <a:prstClr val="black"/>
                  </a:solidFill>
                  <a:sym typeface="Helvetica Light" charset="0"/>
                </a:rPr>
                <a:t>Identify final deliverables</a:t>
              </a: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100" i="1" dirty="0">
                  <a:solidFill>
                    <a:prstClr val="black"/>
                  </a:solidFill>
                  <a:sym typeface="Helvetica Light" charset="0"/>
                </a:rPr>
                <a:t>Create exit checklist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66237" y="3382944"/>
              <a:ext cx="1989499" cy="106196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77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  <a:sym typeface="Helvetica Light" charset="0"/>
                </a:rPr>
                <a:t>Repeat</a:t>
              </a:r>
              <a:br>
                <a:rPr lang="en-US" sz="2000" dirty="0">
                  <a:solidFill>
                    <a:prstClr val="black"/>
                  </a:solidFill>
                  <a:sym typeface="Helvetica Light" charset="0"/>
                </a:rPr>
              </a:br>
              <a:endParaRPr lang="en-US" sz="1100" dirty="0">
                <a:solidFill>
                  <a:prstClr val="black"/>
                </a:solidFill>
                <a:sym typeface="Helvetica Light" charset="0"/>
              </a:endParaRP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350" i="1" dirty="0">
                  <a:solidFill>
                    <a:prstClr val="black"/>
                  </a:solidFill>
                  <a:sym typeface="Helvetica Light" charset="0"/>
                </a:rPr>
                <a:t>Start process again</a:t>
              </a:r>
            </a:p>
          </p:txBody>
        </p:sp>
        <p:cxnSp>
          <p:nvCxnSpPr>
            <p:cNvPr id="9" name="Straight Arrow Connector 8"/>
            <p:cNvCxnSpPr>
              <a:stCxn id="2" idx="3"/>
              <a:endCxn id="3" idx="1"/>
            </p:cNvCxnSpPr>
            <p:nvPr/>
          </p:nvCxnSpPr>
          <p:spPr>
            <a:xfrm>
              <a:off x="4455735" y="2285435"/>
              <a:ext cx="746344" cy="408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0" idx="3"/>
            </p:cNvCxnSpPr>
            <p:nvPr/>
          </p:nvCxnSpPr>
          <p:spPr>
            <a:xfrm>
              <a:off x="7204876" y="2285432"/>
              <a:ext cx="746345" cy="408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455736" y="5547591"/>
              <a:ext cx="746345" cy="8168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244783" y="2804513"/>
              <a:ext cx="1" cy="58306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433823" y="2822758"/>
              <a:ext cx="1" cy="583062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6" idx="0"/>
            </p:cNvCxnSpPr>
            <p:nvPr/>
          </p:nvCxnSpPr>
          <p:spPr>
            <a:xfrm>
              <a:off x="8945970" y="4461436"/>
              <a:ext cx="1" cy="55926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442714" y="5005089"/>
              <a:ext cx="1989499" cy="106196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77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  <a:sym typeface="Helvetica Light" charset="0"/>
                </a:rPr>
                <a:t>Depart</a:t>
              </a: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sym typeface="Helvetica Light" charset="0"/>
                </a:rPr>
                <a:t>Work complete</a:t>
              </a: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sym typeface="Helvetica Light" charset="0"/>
                </a:rPr>
                <a:t>Work transferred</a:t>
              </a: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sym typeface="Helvetica Light" charset="0"/>
                </a:rPr>
                <a:t>Contribution sustained</a:t>
              </a: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endParaRPr lang="en-US" sz="1200" i="1" dirty="0">
                <a:solidFill>
                  <a:prstClr val="black"/>
                </a:solidFill>
                <a:sym typeface="Helvetica Light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204876" y="5547591"/>
              <a:ext cx="746345" cy="4084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9" idx="0"/>
            </p:cNvCxnSpPr>
            <p:nvPr/>
          </p:nvCxnSpPr>
          <p:spPr>
            <a:xfrm>
              <a:off x="3433821" y="4454364"/>
              <a:ext cx="3642" cy="550724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011960" y="3243789"/>
              <a:ext cx="2424065" cy="13669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prstClr val="black"/>
                  </a:solidFill>
                  <a:sym typeface="Helvetica Light" charset="0"/>
                </a:rPr>
                <a:t>Team Member Lifecycle</a:t>
              </a:r>
            </a:p>
            <a:p>
              <a:pPr marL="285750" indent="-285750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endParaRPr lang="en-US" sz="100" i="1" dirty="0">
                <a:solidFill>
                  <a:prstClr val="black"/>
                </a:solidFill>
                <a:sym typeface="Helvetica Light" charset="0"/>
              </a:endParaRPr>
            </a:p>
            <a:p>
              <a:pPr marL="285750" indent="-285750" defTabSz="685800" fontAlgn="auto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400" i="1" dirty="0">
                  <a:solidFill>
                    <a:prstClr val="black"/>
                  </a:solidFill>
                  <a:sym typeface="Helvetica Light" charset="0"/>
                </a:rPr>
                <a:t>Quick ramp up</a:t>
              </a:r>
            </a:p>
            <a:p>
              <a:pPr marL="285750" indent="-285750" defTabSz="6858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400" i="1" dirty="0">
                  <a:solidFill>
                    <a:prstClr val="black"/>
                  </a:solidFill>
                  <a:sym typeface="Helvetica Light" charset="0"/>
                </a:rPr>
                <a:t>Disciplined activities</a:t>
              </a:r>
            </a:p>
            <a:p>
              <a:pPr marL="285750" indent="-285750" defTabSz="6858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400" i="1" dirty="0">
                  <a:solidFill>
                    <a:prstClr val="black"/>
                  </a:solidFill>
                  <a:sym typeface="Helvetica Light" charset="0"/>
                </a:rPr>
                <a:t>Sustained contributions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08729" y="5034040"/>
              <a:ext cx="1989499" cy="106196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77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  <a:sym typeface="Helvetica Light" charset="0"/>
                </a:rPr>
                <a:t>Ramp Down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prstClr val="black"/>
                </a:solidFill>
                <a:sym typeface="Helvetica Light" charset="0"/>
              </a:endParaRP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sym typeface="Helvetica Light" charset="0"/>
                </a:rPr>
                <a:t>Work exit checklist</a:t>
              </a:r>
            </a:p>
            <a:p>
              <a:pPr marL="214313" indent="-214313" defTabSz="6858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sym typeface="Helvetica Light" charset="0"/>
                </a:rPr>
                <a:t>Leave project activities</a:t>
              </a:r>
              <a:endParaRPr lang="en-US" sz="1050" i="1" dirty="0">
                <a:solidFill>
                  <a:prstClr val="black"/>
                </a:solidFill>
                <a:sym typeface="Helvetica Light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8713549" y="2816413"/>
              <a:ext cx="2170" cy="58306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 rot="16200000">
              <a:off x="1900145" y="2152885"/>
              <a:ext cx="535259" cy="26480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sym typeface="Helvetica Light" charset="0"/>
                </a:rPr>
                <a:t>Start</a:t>
              </a:r>
              <a:endParaRPr lang="en-US" sz="1200" i="1" dirty="0">
                <a:solidFill>
                  <a:prstClr val="black"/>
                </a:solidFill>
                <a:sym typeface="Helvetica Light" charset="0"/>
              </a:endParaRPr>
            </a:p>
          </p:txBody>
        </p:sp>
        <p:cxnSp>
          <p:nvCxnSpPr>
            <p:cNvPr id="24" name="Straight Arrow Connector 23"/>
            <p:cNvCxnSpPr>
              <a:endCxn id="2" idx="1"/>
            </p:cNvCxnSpPr>
            <p:nvPr/>
          </p:nvCxnSpPr>
          <p:spPr>
            <a:xfrm flipV="1">
              <a:off x="2292300" y="2285434"/>
              <a:ext cx="173937" cy="572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61108" y="322033"/>
            <a:ext cx="9511085" cy="693967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Research Team Member Lifecycle</a:t>
            </a:r>
          </a:p>
        </p:txBody>
      </p:sp>
    </p:spTree>
    <p:extLst>
      <p:ext uri="{BB962C8B-B14F-4D97-AF65-F5344CB8AC3E}">
        <p14:creationId xmlns:p14="http://schemas.microsoft.com/office/powerpoint/2010/main" val="4422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Checklists &amp; Policies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10132652"/>
              </p:ext>
            </p:extLst>
          </p:nvPr>
        </p:nvGraphicFramePr>
        <p:xfrm>
          <a:off x="1975296" y="1186088"/>
          <a:ext cx="8153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 Member Phase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Team</a:t>
                      </a:r>
                      <a:r>
                        <a:rPr lang="en-US" baseline="0" dirty="0"/>
                        <a:t> 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Steady Contributor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Departing 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Checklist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Checklist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695505" y="2772944"/>
            <a:ext cx="8712982" cy="33832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New, departing team member checklists:  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Example: Trilinos New Developer Checklist.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US" sz="2000" dirty="0">
                <a:hlinkClick r:id="rId2"/>
              </a:rPr>
              <a:t>https://software.sandia.gov/trilinos/developer/sqp/checklists/index.html</a:t>
            </a:r>
            <a:r>
              <a:rPr lang="en-US" sz="2000" dirty="0"/>
              <a:t> 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Steady state: Policy-driven. 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Example: xSDK Community policies.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hlinkClick r:id="rId3"/>
              </a:rPr>
              <a:t>https://xsdk.info/policies/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5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checklists &amp; policies?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Checklist: New team member?</a:t>
            </a:r>
          </a:p>
          <a:p>
            <a:r>
              <a:rPr lang="en-US" dirty="0"/>
              <a:t>Policies: Ongoing work?</a:t>
            </a:r>
          </a:p>
          <a:p>
            <a:r>
              <a:rPr lang="en-US" dirty="0"/>
              <a:t>Checklist: Before someone departs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Discuss in your local group, type in the Google Doc.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66" y="140698"/>
            <a:ext cx="11372473" cy="929485"/>
          </a:xfrm>
        </p:spPr>
        <p:txBody>
          <a:bodyPr/>
          <a:lstStyle/>
          <a:p>
            <a:r>
              <a:rPr lang="en-US" dirty="0"/>
              <a:t>Samples from Collegeville Org:</a:t>
            </a:r>
            <a:br>
              <a:rPr lang="en-US" dirty="0"/>
            </a:br>
            <a:r>
              <a:rPr lang="en-US" dirty="0"/>
              <a:t>Policies, Initiation Checklist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77" y="85006"/>
            <a:ext cx="4177155" cy="662761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1070183"/>
            <a:ext cx="5500409" cy="57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8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510909"/>
          </a:xfrm>
        </p:spPr>
        <p:txBody>
          <a:bodyPr/>
          <a:lstStyle/>
          <a:p>
            <a:r>
              <a:rPr lang="en-US" b="0" dirty="0" smtClean="0"/>
              <a:t>Questions, comments?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0667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Managing with Kanban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Work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18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195180"/>
            <a:ext cx="9904147" cy="990600"/>
          </a:xfrm>
        </p:spPr>
        <p:txBody>
          <a:bodyPr>
            <a:normAutofit/>
          </a:bodyPr>
          <a:lstStyle/>
          <a:p>
            <a:r>
              <a:rPr lang="en-US" b="0" dirty="0"/>
              <a:t>Managing issues: Fundamental software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4169" y="1392990"/>
            <a:ext cx="8166375" cy="5257800"/>
          </a:xfrm>
        </p:spPr>
        <p:txBody>
          <a:bodyPr>
            <a:noAutofit/>
          </a:bodyPr>
          <a:lstStyle/>
          <a:p>
            <a:r>
              <a:rPr lang="en-US" sz="3200" b="0" dirty="0"/>
              <a:t>Issue: Bug report, feature request</a:t>
            </a:r>
          </a:p>
          <a:p>
            <a:r>
              <a:rPr lang="en-US" sz="3200" b="0" dirty="0"/>
              <a:t>Approaches:</a:t>
            </a:r>
          </a:p>
          <a:p>
            <a:pPr lvl="1"/>
            <a:r>
              <a:rPr lang="en-US" dirty="0"/>
              <a:t>Short-term memory, office notepad</a:t>
            </a:r>
          </a:p>
          <a:p>
            <a:pPr lvl="1"/>
            <a:r>
              <a:rPr lang="en-US" dirty="0" err="1"/>
              <a:t>ToDo.txt</a:t>
            </a:r>
            <a:r>
              <a:rPr lang="en-US" dirty="0"/>
              <a:t> on computer desktop (1 person)</a:t>
            </a:r>
          </a:p>
          <a:p>
            <a:pPr lvl="1"/>
            <a:r>
              <a:rPr lang="en-US" dirty="0" err="1"/>
              <a:t>Issues.txt</a:t>
            </a:r>
            <a:r>
              <a:rPr lang="en-US" dirty="0"/>
              <a:t> in repository root (small co-located team)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Web-based tool + </a:t>
            </a:r>
            <a:r>
              <a:rPr lang="en-US" dirty="0" err="1"/>
              <a:t>Kanban</a:t>
            </a:r>
            <a:r>
              <a:rPr lang="en-US" dirty="0"/>
              <a:t> (distributed, larger team)</a:t>
            </a:r>
          </a:p>
          <a:p>
            <a:pPr lvl="1"/>
            <a:r>
              <a:rPr lang="en-US" dirty="0"/>
              <a:t>Web-based tool + Scrum (full-time dev team)</a:t>
            </a:r>
            <a:endParaRPr lang="en-US" sz="2800" dirty="0"/>
          </a:p>
        </p:txBody>
      </p:sp>
      <p:sp>
        <p:nvSpPr>
          <p:cNvPr id="5" name="Up-Down Arrow 4"/>
          <p:cNvSpPr/>
          <p:nvPr/>
        </p:nvSpPr>
        <p:spPr>
          <a:xfrm>
            <a:off x="7934623" y="2520569"/>
            <a:ext cx="289667" cy="249533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6" name="TextBox 5"/>
          <p:cNvSpPr txBox="1"/>
          <p:nvPr/>
        </p:nvSpPr>
        <p:spPr>
          <a:xfrm>
            <a:off x="8731624" y="2197403"/>
            <a:ext cx="15568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0" dirty="0"/>
              <a:t>Informal, less</a:t>
            </a:r>
          </a:p>
          <a:p>
            <a:r>
              <a:rPr lang="en-US" b="0" dirty="0"/>
              <a:t>training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04211" y="4527701"/>
            <a:ext cx="15568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0" dirty="0"/>
              <a:t>Formal, more</a:t>
            </a:r>
          </a:p>
          <a:p>
            <a:r>
              <a:rPr lang="en-US" b="0" dirty="0"/>
              <a:t>training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1039" y="931325"/>
            <a:ext cx="335380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/>
              <a:t>Continual improvement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7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65760" y="1479733"/>
            <a:ext cx="11369809" cy="3641617"/>
          </a:xfrm>
        </p:spPr>
        <p:txBody>
          <a:bodyPr/>
          <a:lstStyle/>
          <a:p>
            <a:r>
              <a:rPr lang="en-US" sz="2000" smtClean="0"/>
              <a:t>This </a:t>
            </a:r>
            <a:r>
              <a:rPr lang="en-US" sz="2000" dirty="0"/>
              <a:t>work was supported by the U.S. Department of Energy Office of Science, Office of Advanced Scientific Computing Research (ASCR), and by the </a:t>
            </a:r>
            <a:r>
              <a:rPr lang="en-US" sz="2000" dirty="0" err="1"/>
              <a:t>Exascale</a:t>
            </a:r>
            <a:r>
              <a:rPr lang="en-US" sz="2000" dirty="0"/>
              <a:t> Computing Project (17-SC-20-SC), a collaborative effort of the U.S. Department of Energy Office of Science and the National Nuclear Security Administration.</a:t>
            </a:r>
          </a:p>
          <a:p>
            <a:r>
              <a:rPr lang="en-US" sz="2000" dirty="0"/>
              <a:t>Sandia National Laboratories is a </a:t>
            </a:r>
            <a:r>
              <a:rPr lang="en-US" sz="2000" dirty="0" err="1"/>
              <a:t>multimission</a:t>
            </a:r>
            <a:r>
              <a:rPr lang="en-US" sz="2000" dirty="0"/>
              <a:t> laboratory managed and operated by National Technology and Engineering Solutions of Sandia, LLC, a wholly owned subsidiary of Honeywell International, Inc., for the U.S. Department of Energy’s National Nuclear Security Administration under contract DE-NA0003525.</a:t>
            </a:r>
          </a:p>
        </p:txBody>
      </p:sp>
    </p:spTree>
    <p:extLst>
      <p:ext uri="{BB962C8B-B14F-4D97-AF65-F5344CB8AC3E}">
        <p14:creationId xmlns:p14="http://schemas.microsoft.com/office/powerpoint/2010/main" val="5678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Kanban</a:t>
            </a:r>
            <a:r>
              <a:rPr lang="en-US" b="0" dirty="0"/>
              <a:t> principles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65760" y="1179443"/>
            <a:ext cx="9579479" cy="4973766"/>
          </a:xfrm>
        </p:spPr>
        <p:txBody>
          <a:bodyPr>
            <a:normAutofit/>
          </a:bodyPr>
          <a:lstStyle/>
          <a:p>
            <a:r>
              <a:rPr lang="en-US" b="0" dirty="0"/>
              <a:t>Limit number of “In Progress” tasks</a:t>
            </a:r>
          </a:p>
          <a:p>
            <a:r>
              <a:rPr lang="en-US" b="0" dirty="0"/>
              <a:t>Productivity improvement: </a:t>
            </a:r>
          </a:p>
          <a:p>
            <a:pPr lvl="1"/>
            <a:r>
              <a:rPr lang="en-US" b="0" dirty="0"/>
              <a:t>Optimize “flexibility </a:t>
            </a:r>
            <a:r>
              <a:rPr lang="en-US" b="0" dirty="0" err="1"/>
              <a:t>vs</a:t>
            </a:r>
            <a:r>
              <a:rPr lang="en-US" b="0" dirty="0"/>
              <a:t> swap overhead” balance. No overcommitting.</a:t>
            </a:r>
          </a:p>
          <a:p>
            <a:pPr lvl="1"/>
            <a:r>
              <a:rPr lang="en-US" b="0" dirty="0"/>
              <a:t>Productivity weakness exposed as bottleneck.  Team must identify and fix the bottleneck.</a:t>
            </a:r>
          </a:p>
          <a:p>
            <a:pPr lvl="1"/>
            <a:r>
              <a:rPr lang="en-US" b="0" dirty="0"/>
              <a:t>Effective in R&amp;D setting.  Avoids a deadline-based approach.  Deadlines are dealt with in a </a:t>
            </a:r>
            <a:r>
              <a:rPr lang="en-US" dirty="0"/>
              <a:t>d</a:t>
            </a:r>
            <a:r>
              <a:rPr lang="en-US" b="0" dirty="0"/>
              <a:t>ifferent way.</a:t>
            </a:r>
          </a:p>
          <a:p>
            <a:r>
              <a:rPr lang="en-US" b="0" dirty="0"/>
              <a:t>Provides a board for viewing and managing issues</a:t>
            </a:r>
          </a:p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 rot="20146859">
            <a:off x="9587468" y="1818205"/>
            <a:ext cx="1933848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Task: Have Eureka moment by Tuesday.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84451" y="3432313"/>
            <a:ext cx="107433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Scrum</a:t>
            </a:r>
          </a:p>
        </p:txBody>
      </p:sp>
      <p:cxnSp>
        <p:nvCxnSpPr>
          <p:cNvPr id="7" name="Straight Arrow Connector 6"/>
          <p:cNvCxnSpPr>
            <a:stCxn id="3" idx="0"/>
          </p:cNvCxnSpPr>
          <p:nvPr/>
        </p:nvCxnSpPr>
        <p:spPr>
          <a:xfrm flipH="1" flipV="1">
            <a:off x="10614991" y="2888974"/>
            <a:ext cx="6627" cy="5433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12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03" y="139632"/>
            <a:ext cx="11372473" cy="510909"/>
          </a:xfrm>
        </p:spPr>
        <p:txBody>
          <a:bodyPr/>
          <a:lstStyle/>
          <a:p>
            <a:r>
              <a:rPr lang="en-US" b="0" dirty="0"/>
              <a:t>Basic Kanban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32523" y="619362"/>
          <a:ext cx="1184744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7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848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8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98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Backlog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0851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/>
                        <a:t>Any task idea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/>
                        <a:t>Trim</a:t>
                      </a:r>
                      <a:r>
                        <a:rPr lang="en-US" sz="2400" baseline="0" dirty="0"/>
                        <a:t> occasionally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aseline="0" dirty="0"/>
                        <a:t>Source for other columns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/>
                        <a:t>Task</a:t>
                      </a:r>
                      <a:r>
                        <a:rPr lang="en-US" sz="2400" baseline="0" dirty="0"/>
                        <a:t> + description of how to do it.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aseline="0" dirty="0"/>
                        <a:t>Could be pulled when slot opens.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aseline="0" dirty="0"/>
                        <a:t>Typically comes from backlog.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/>
                        <a:t>Task you are working on </a:t>
                      </a:r>
                      <a:r>
                        <a:rPr lang="en-US" sz="2400" i="1" dirty="0"/>
                        <a:t>right now.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="1" i="0" dirty="0"/>
                        <a:t>The</a:t>
                      </a:r>
                      <a:r>
                        <a:rPr lang="en-US" sz="2400" b="1" i="0" baseline="0" dirty="0"/>
                        <a:t> only </a:t>
                      </a:r>
                      <a:r>
                        <a:rPr lang="en-US" sz="2400" b="1" i="0" baseline="0" dirty="0" err="1"/>
                        <a:t>k</a:t>
                      </a:r>
                      <a:r>
                        <a:rPr lang="en-US" sz="2400" b="1" i="0" dirty="0" err="1"/>
                        <a:t>anban</a:t>
                      </a:r>
                      <a:r>
                        <a:rPr lang="en-US" sz="2400" b="1" i="0" dirty="0"/>
                        <a:t> rule: Can have only so many “I</a:t>
                      </a:r>
                      <a:r>
                        <a:rPr lang="en-US" sz="2400" b="1" i="0" baseline="0" dirty="0"/>
                        <a:t>n Progress” tasks.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i="0" baseline="0" dirty="0"/>
                        <a:t>Limit is based on experience, calibration.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="1" i="0" baseline="0" dirty="0"/>
                        <a:t>Key: Work is </a:t>
                      </a:r>
                      <a:r>
                        <a:rPr lang="en-US" sz="2400" b="1" i="1" baseline="0" dirty="0"/>
                        <a:t>pulled</a:t>
                      </a:r>
                      <a:r>
                        <a:rPr lang="en-US" sz="2400" b="1" i="0" baseline="0" dirty="0"/>
                        <a:t>. You are in charge!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/>
                        <a:t>Completed tasks.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/>
                        <a:t>Record of your life</a:t>
                      </a:r>
                      <a:r>
                        <a:rPr lang="en-US" sz="2400" baseline="0" dirty="0"/>
                        <a:t> activities.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aseline="0" dirty="0"/>
                        <a:t>Rate of completion is your “velocity”.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543339" y="4459842"/>
            <a:ext cx="10224025" cy="2142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612900"/>
                </a:solidFill>
                <a:latin typeface="+mn-lt"/>
                <a:ea typeface="ＭＳ Ｐゴシック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612900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612900"/>
                </a:solidFill>
                <a:latin typeface="+mn-lt"/>
                <a:ea typeface="ＭＳ Ｐゴシック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612900"/>
                </a:solidFill>
                <a:latin typeface="+mn-lt"/>
                <a:ea typeface="ＭＳ Ｐゴシック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171450" indent="0">
              <a:buNone/>
            </a:pPr>
            <a:r>
              <a:rPr lang="en-US" b="0" kern="0" dirty="0"/>
              <a:t>Notes:</a:t>
            </a:r>
          </a:p>
          <a:p>
            <a:r>
              <a:rPr lang="en-US" b="0" kern="0" dirty="0"/>
              <a:t>Ready column is not strictly required, sometimes called “Selected for development”.</a:t>
            </a:r>
          </a:p>
          <a:p>
            <a:r>
              <a:rPr lang="en-US" b="0" kern="0" dirty="0"/>
              <a:t>Other common column: In Review</a:t>
            </a:r>
          </a:p>
          <a:p>
            <a:r>
              <a:rPr lang="en-US" b="0" kern="0" dirty="0"/>
              <a:t>Can be creative with columns: </a:t>
            </a:r>
          </a:p>
          <a:p>
            <a:pPr lvl="1"/>
            <a:r>
              <a:rPr lang="en-US" b="0" kern="0" dirty="0"/>
              <a:t>Waiting on Advisor Confirmation.</a:t>
            </a:r>
          </a:p>
          <a:p>
            <a:pPr lvl="1"/>
            <a:r>
              <a:rPr lang="en-US" b="0" kern="0" dirty="0"/>
              <a:t>Tasks I won’t do.</a:t>
            </a:r>
          </a:p>
          <a:p>
            <a:pPr lvl="1"/>
            <a:endParaRPr lang="en-US" b="0" kern="0" dirty="0"/>
          </a:p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803531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Personal Kanban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595" y="1366162"/>
            <a:ext cx="7772400" cy="4131906"/>
          </a:xfrm>
        </p:spPr>
        <p:txBody>
          <a:bodyPr/>
          <a:lstStyle/>
          <a:p>
            <a:r>
              <a:rPr lang="en-US" b="0" dirty="0"/>
              <a:t>Personal </a:t>
            </a:r>
            <a:r>
              <a:rPr lang="en-US" dirty="0"/>
              <a:t>K</a:t>
            </a:r>
            <a:r>
              <a:rPr lang="en-US" b="0" dirty="0"/>
              <a:t>anban: Kanban applied to one person.</a:t>
            </a:r>
          </a:p>
          <a:p>
            <a:pPr lvl="1"/>
            <a:r>
              <a:rPr lang="en-US" b="0" dirty="0"/>
              <a:t>Apply </a:t>
            </a:r>
            <a:r>
              <a:rPr lang="en-US" dirty="0"/>
              <a:t>K</a:t>
            </a:r>
            <a:r>
              <a:rPr lang="en-US" b="0" dirty="0"/>
              <a:t>anban principles to your life.</a:t>
            </a:r>
          </a:p>
          <a:p>
            <a:pPr lvl="1"/>
            <a:r>
              <a:rPr lang="en-US" b="0" dirty="0"/>
              <a:t>Fully adaptable.</a:t>
            </a:r>
          </a:p>
          <a:p>
            <a:endParaRPr lang="en-US" b="0" dirty="0"/>
          </a:p>
          <a:p>
            <a:r>
              <a:rPr lang="en-US" b="0" dirty="0"/>
              <a:t>Personal </a:t>
            </a:r>
            <a:r>
              <a:rPr lang="en-US" dirty="0"/>
              <a:t>K</a:t>
            </a:r>
            <a:r>
              <a:rPr lang="en-US" b="0" dirty="0"/>
              <a:t>anban: Commercial </a:t>
            </a:r>
            <a:br>
              <a:rPr lang="en-US" b="0" dirty="0"/>
            </a:br>
            <a:r>
              <a:rPr lang="en-US" b="0" dirty="0"/>
              <a:t>book/website.</a:t>
            </a:r>
          </a:p>
          <a:p>
            <a:pPr lvl="1"/>
            <a:r>
              <a:rPr lang="en-US" b="0" dirty="0"/>
              <a:t>Useful, but not necessary.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4" y="2179902"/>
            <a:ext cx="2445608" cy="3243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148" y="5498068"/>
            <a:ext cx="35926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 dirty="0"/>
              <a:t>http://</a:t>
            </a:r>
            <a:r>
              <a:rPr lang="en-US" b="0" dirty="0" err="1"/>
              <a:t>www.personalkanban.com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9486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Kanban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0" dirty="0"/>
              <a:t>Wall, whiteboard, blackboard: Basic approach.</a:t>
            </a:r>
          </a:p>
          <a:p>
            <a:r>
              <a:rPr lang="en-US" sz="3600" b="0" dirty="0"/>
              <a:t>Software, cloud-based:</a:t>
            </a:r>
          </a:p>
          <a:p>
            <a:pPr lvl="1"/>
            <a:r>
              <a:rPr lang="en-US" sz="3200" b="0" dirty="0"/>
              <a:t>Trello, JIRA, GitHub Issues.</a:t>
            </a:r>
          </a:p>
          <a:p>
            <a:pPr lvl="1"/>
            <a:r>
              <a:rPr lang="en-US" sz="3200" b="0" dirty="0"/>
              <a:t>Many more.</a:t>
            </a:r>
          </a:p>
          <a:p>
            <a:r>
              <a:rPr lang="en-US" sz="3600" b="0" dirty="0"/>
              <a:t>I use Trello (browser, iPhone, iPad).</a:t>
            </a:r>
          </a:p>
          <a:p>
            <a:pPr lvl="1"/>
            <a:r>
              <a:rPr lang="en-US" sz="3200" b="0" dirty="0"/>
              <a:t>Can add, view, update, anytime, anywhere.</a:t>
            </a:r>
          </a:p>
        </p:txBody>
      </p:sp>
    </p:spTree>
    <p:extLst>
      <p:ext uri="{BB962C8B-B14F-4D97-AF65-F5344CB8AC3E}">
        <p14:creationId xmlns:p14="http://schemas.microsoft.com/office/powerpoint/2010/main" val="1684334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Big question: How many tasks?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124465"/>
            <a:ext cx="11369809" cy="4831491"/>
          </a:xfrm>
        </p:spPr>
        <p:txBody>
          <a:bodyPr>
            <a:normAutofit fontScale="92500" lnSpcReduction="10000"/>
          </a:bodyPr>
          <a:lstStyle/>
          <a:p>
            <a:r>
              <a:rPr lang="en-US" sz="3200" b="0" dirty="0"/>
              <a:t>Personal question.</a:t>
            </a:r>
          </a:p>
          <a:p>
            <a:r>
              <a:rPr lang="en-US" sz="3200" b="0" dirty="0"/>
              <a:t>Approach: Start with 2 or 3.  See how it goes.</a:t>
            </a:r>
          </a:p>
          <a:p>
            <a:r>
              <a:rPr lang="en-US" sz="3200" b="0" dirty="0"/>
              <a:t>Use a freeway traffic analogy:</a:t>
            </a:r>
          </a:p>
          <a:p>
            <a:pPr lvl="1"/>
            <a:r>
              <a:rPr lang="en-US" sz="2800" b="0" dirty="0"/>
              <a:t>Does traffic flow best when fully packed?  No.</a:t>
            </a:r>
          </a:p>
          <a:p>
            <a:pPr lvl="1"/>
            <a:r>
              <a:rPr lang="en-US" sz="2800" b="0" dirty="0"/>
              <a:t>Same thing with your effectiveness.</a:t>
            </a:r>
          </a:p>
          <a:p>
            <a:r>
              <a:rPr lang="en-US" sz="3200" b="0" dirty="0"/>
              <a:t>Spend time consulting board regularly.</a:t>
            </a:r>
          </a:p>
          <a:p>
            <a:pPr lvl="1"/>
            <a:r>
              <a:rPr lang="en-US" sz="2800" b="0" dirty="0"/>
              <a:t>Brings focus.</a:t>
            </a:r>
          </a:p>
          <a:p>
            <a:pPr lvl="1"/>
            <a:r>
              <a:rPr lang="en-US" sz="2800" b="0" dirty="0"/>
              <a:t>Enables reflection, retrospection.</a:t>
            </a:r>
          </a:p>
          <a:p>
            <a:pPr lvl="1"/>
            <a:r>
              <a:rPr lang="en-US" sz="2800" b="0" dirty="0"/>
              <a:t>Use slack time effectively.</a:t>
            </a:r>
          </a:p>
          <a:p>
            <a:pPr lvl="1"/>
            <a:r>
              <a:rPr lang="en-US" sz="2800" dirty="0"/>
              <a:t>When you get out of the habit, start up again.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87733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Importance of “In Progress” concept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107" y="1112109"/>
            <a:ext cx="9764219" cy="4983892"/>
          </a:xfrm>
        </p:spPr>
        <p:txBody>
          <a:bodyPr/>
          <a:lstStyle/>
          <a:p>
            <a:r>
              <a:rPr lang="en-US" sz="3600" b="0" dirty="0"/>
              <a:t>Junior community </a:t>
            </a:r>
            <a:r>
              <a:rPr lang="en-US" sz="3600" b="0" dirty="0" smtClean="0"/>
              <a:t>members </a:t>
            </a:r>
            <a:r>
              <a:rPr lang="en-US" sz="3600" b="0" smtClean="0"/>
              <a:t>typical situation: </a:t>
            </a:r>
            <a:endParaRPr lang="en-US" sz="3600" b="0" dirty="0"/>
          </a:p>
          <a:p>
            <a:pPr lvl="1"/>
            <a:r>
              <a:rPr lang="en-US" sz="3200" b="0" dirty="0"/>
              <a:t>Less control over task.</a:t>
            </a:r>
          </a:p>
          <a:p>
            <a:pPr lvl="1"/>
            <a:r>
              <a:rPr lang="en-US" sz="3200" b="0" dirty="0"/>
              <a:t>Given by supervisor.</a:t>
            </a:r>
          </a:p>
          <a:p>
            <a:r>
              <a:rPr lang="en-US" sz="3600" b="0" dirty="0"/>
              <a:t>In Progress column: Protects you.</a:t>
            </a:r>
          </a:p>
          <a:p>
            <a:pPr lvl="1"/>
            <a:r>
              <a:rPr lang="en-US" sz="3200" b="0" dirty="0"/>
              <a:t>If asked to take on another task, respond:</a:t>
            </a:r>
          </a:p>
          <a:p>
            <a:pPr lvl="2"/>
            <a:r>
              <a:rPr lang="en-US" sz="2800" b="0" dirty="0"/>
              <a:t>Is this important enough to become less efficient?</a:t>
            </a:r>
          </a:p>
          <a:p>
            <a:pPr lvl="2"/>
            <a:r>
              <a:rPr lang="en-US" sz="2800" b="0" dirty="0"/>
              <a:t>Sometimes it is.</a:t>
            </a:r>
          </a:p>
        </p:txBody>
      </p:sp>
    </p:spTree>
    <p:extLst>
      <p:ext uri="{BB962C8B-B14F-4D97-AF65-F5344CB8AC3E}">
        <p14:creationId xmlns:p14="http://schemas.microsoft.com/office/powerpoint/2010/main" val="396156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from Collegeville Org: Kanban 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6" y="1055078"/>
            <a:ext cx="11186403" cy="48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35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What about Scrum?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Scrum: A popular process framework, widely and successfully used.</a:t>
            </a:r>
          </a:p>
          <a:p>
            <a:r>
              <a:rPr lang="en-US" dirty="0" smtClean="0"/>
              <a:t>Could it work for you? Maybe.</a:t>
            </a:r>
          </a:p>
          <a:p>
            <a:r>
              <a:rPr lang="en-US" dirty="0" smtClean="0"/>
              <a:t>Emphasis: Regular sprints, reviews, retrospectives, stories, backlog, product owner, scrum master, and more.</a:t>
            </a:r>
          </a:p>
          <a:p>
            <a:r>
              <a:rPr lang="en-US" dirty="0" smtClean="0"/>
              <a:t>Most people: Scrum-but.</a:t>
            </a:r>
          </a:p>
          <a:p>
            <a:r>
              <a:rPr lang="en-US" dirty="0" smtClean="0"/>
              <a:t>Alternative: Kanban-and.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9502" y="5072287"/>
            <a:ext cx="9155070" cy="5909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www.scrumalliance.org</a:t>
            </a: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hlinkClick r:id="rId3"/>
              </a:rPr>
              <a:t>Kanban and Scrum -- Making the Most of Both</a:t>
            </a:r>
            <a:r>
              <a:rPr lang="en-US" dirty="0"/>
              <a:t>, by Henrik </a:t>
            </a:r>
            <a:r>
              <a:rPr lang="en-US" dirty="0" err="1"/>
              <a:t>Kniberg</a:t>
            </a:r>
            <a:r>
              <a:rPr lang="en-US" dirty="0"/>
              <a:t> and </a:t>
            </a:r>
            <a:r>
              <a:rPr lang="en-US" dirty="0" err="1"/>
              <a:t>Mattias</a:t>
            </a:r>
            <a:r>
              <a:rPr lang="en-US" dirty="0"/>
              <a:t> </a:t>
            </a:r>
            <a:r>
              <a:rPr lang="en-US" dirty="0" err="1"/>
              <a:t>Skarin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349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510909"/>
          </a:xfrm>
        </p:spPr>
        <p:txBody>
          <a:bodyPr/>
          <a:lstStyle/>
          <a:p>
            <a:r>
              <a:rPr lang="en-US" b="0" dirty="0" smtClean="0"/>
              <a:t>Questions, comments?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34091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Policy</a:t>
            </a:r>
          </a:p>
          <a:p>
            <a:r>
              <a:rPr lang="en-US" dirty="0"/>
              <a:t>Checklists</a:t>
            </a:r>
          </a:p>
          <a:p>
            <a:r>
              <a:rPr lang="en-US" dirty="0"/>
              <a:t>Kanban Board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Management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29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481728" y="922389"/>
            <a:ext cx="8549380" cy="5187357"/>
          </a:xfrm>
        </p:spPr>
        <p:txBody>
          <a:bodyPr>
            <a:normAutofit/>
          </a:bodyPr>
          <a:lstStyle/>
          <a:p>
            <a:r>
              <a:rPr lang="en-US" smtClean="0"/>
              <a:t>My Perspective</a:t>
            </a:r>
          </a:p>
          <a:p>
            <a:r>
              <a:rPr lang="en-US" dirty="0" smtClean="0"/>
              <a:t>A </a:t>
            </a:r>
            <a:r>
              <a:rPr lang="en-US" dirty="0" smtClean="0"/>
              <a:t>Bit about “Barely Sufficient”</a:t>
            </a:r>
          </a:p>
          <a:p>
            <a:r>
              <a:rPr lang="en-US" dirty="0" smtClean="0"/>
              <a:t>Small </a:t>
            </a:r>
            <a:r>
              <a:rPr lang="en-US" dirty="0"/>
              <a:t>Team Models, </a:t>
            </a:r>
            <a:r>
              <a:rPr lang="en-US" dirty="0" smtClean="0"/>
              <a:t>Challenges</a:t>
            </a:r>
            <a:endParaRPr lang="en-US" dirty="0"/>
          </a:p>
          <a:p>
            <a:r>
              <a:rPr lang="en-US" dirty="0"/>
              <a:t>Agile workflow management for small teams</a:t>
            </a:r>
          </a:p>
          <a:p>
            <a:pPr lvl="1"/>
            <a:r>
              <a:rPr lang="en-US" dirty="0"/>
              <a:t>Intro to terminology and approaches</a:t>
            </a:r>
          </a:p>
          <a:p>
            <a:pPr lvl="1"/>
            <a:r>
              <a:rPr lang="en-US" dirty="0"/>
              <a:t>Overview of Kanban</a:t>
            </a:r>
          </a:p>
          <a:p>
            <a:pPr lvl="1"/>
            <a:r>
              <a:rPr lang="en-US" dirty="0" smtClean="0"/>
              <a:t>Checklists, Policies, Issue tracking system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Using all the elements together.</a:t>
            </a:r>
          </a:p>
          <a:p>
            <a:pPr lvl="1"/>
            <a:r>
              <a:rPr lang="en-US" dirty="0" smtClean="0"/>
              <a:t>Step-by-step guide: One approach to doing it yourself.</a:t>
            </a:r>
          </a:p>
        </p:txBody>
      </p:sp>
      <p:pic>
        <p:nvPicPr>
          <p:cNvPr id="6" name="Picture 54" descr="New_DOE_Logo_Color_0428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825" y="1009845"/>
            <a:ext cx="5505979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Step 1: Create Issues-only GitHub repo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3568" y="1075038"/>
            <a:ext cx="11612001" cy="4588180"/>
          </a:xfrm>
        </p:spPr>
        <p:txBody>
          <a:bodyPr/>
          <a:lstStyle/>
          <a:p>
            <a:r>
              <a:rPr lang="en-US" dirty="0"/>
              <a:t>Go to https://</a:t>
            </a:r>
            <a:r>
              <a:rPr lang="en-US" dirty="0" err="1"/>
              <a:t>github.com</a:t>
            </a:r>
            <a:r>
              <a:rPr lang="en-US" dirty="0"/>
              <a:t>/username 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hlinkClick r:id="rId2"/>
              </a:rPr>
              <a:t>https://github.com/maherou</a:t>
            </a:r>
            <a:endParaRPr lang="en-US" dirty="0"/>
          </a:p>
          <a:p>
            <a:r>
              <a:rPr lang="en-US" dirty="0"/>
              <a:t>Create new repo:</a:t>
            </a:r>
          </a:p>
          <a:p>
            <a:pPr lvl="1"/>
            <a:r>
              <a:rPr lang="en-US" dirty="0"/>
              <a:t>Click on “+” (upper right).</a:t>
            </a:r>
          </a:p>
          <a:p>
            <a:pPr lvl="1"/>
            <a:r>
              <a:rPr lang="en-US" dirty="0"/>
              <a:t>Select New repository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Give repo a name, e.g., </a:t>
            </a:r>
            <a:r>
              <a:rPr lang="en-US" b="1" dirty="0"/>
              <a:t>Issues</a:t>
            </a:r>
          </a:p>
          <a:p>
            <a:pPr lvl="1"/>
            <a:r>
              <a:rPr lang="en-US" dirty="0"/>
              <a:t>Select Public.  In real life, this repo is often private (requires $ or special status)</a:t>
            </a:r>
          </a:p>
          <a:p>
            <a:pPr lvl="1"/>
            <a:r>
              <a:rPr lang="en-US" dirty="0" err="1"/>
              <a:t>Init</a:t>
            </a:r>
            <a:r>
              <a:rPr lang="en-US" dirty="0"/>
              <a:t> with README.</a:t>
            </a:r>
          </a:p>
          <a:p>
            <a:pPr lvl="1"/>
            <a:r>
              <a:rPr lang="en-US" dirty="0"/>
              <a:t>Don’t add .</a:t>
            </a:r>
            <a:r>
              <a:rPr lang="en-US" dirty="0" err="1"/>
              <a:t>gitignore</a:t>
            </a:r>
            <a:r>
              <a:rPr lang="en-US" dirty="0"/>
              <a:t> or license.</a:t>
            </a:r>
          </a:p>
          <a:p>
            <a:pPr lvl="1"/>
            <a:r>
              <a:rPr lang="en-US" dirty="0"/>
              <a:t>Click Create Repository.</a:t>
            </a:r>
          </a:p>
        </p:txBody>
      </p:sp>
    </p:spTree>
    <p:extLst>
      <p:ext uri="{BB962C8B-B14F-4D97-AF65-F5344CB8AC3E}">
        <p14:creationId xmlns:p14="http://schemas.microsoft.com/office/powerpoint/2010/main" val="769880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Step 2: Define Team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0324"/>
            <a:ext cx="11369809" cy="4534408"/>
          </a:xfrm>
        </p:spPr>
        <p:txBody>
          <a:bodyPr/>
          <a:lstStyle/>
          <a:p>
            <a:r>
              <a:rPr lang="en-US" sz="2400" dirty="0"/>
              <a:t>Create file:</a:t>
            </a:r>
          </a:p>
          <a:p>
            <a:pPr lvl="1"/>
            <a:r>
              <a:rPr lang="en-US" sz="2000" dirty="0"/>
              <a:t>Go to new repo: Issues.</a:t>
            </a:r>
          </a:p>
          <a:p>
            <a:pPr lvl="1"/>
            <a:r>
              <a:rPr lang="en-US" sz="2000" dirty="0"/>
              <a:t>Select </a:t>
            </a:r>
            <a:r>
              <a:rPr lang="en-US" sz="2000" dirty="0" smtClean="0"/>
              <a:t>‘&lt;&gt; Code’ </a:t>
            </a:r>
            <a:r>
              <a:rPr lang="en-US" sz="2000" dirty="0"/>
              <a:t>tab.</a:t>
            </a:r>
          </a:p>
          <a:p>
            <a:pPr lvl="1"/>
            <a:r>
              <a:rPr lang="en-US" sz="2000" dirty="0"/>
              <a:t>Select Create new file </a:t>
            </a:r>
            <a:r>
              <a:rPr lang="en-US" sz="2000" dirty="0" err="1"/>
              <a:t>TeamPolicy.md</a:t>
            </a:r>
            <a:endParaRPr lang="en-US" sz="2000" dirty="0"/>
          </a:p>
          <a:p>
            <a:r>
              <a:rPr lang="en-US" sz="2400" dirty="0"/>
              <a:t>Questions to address:</a:t>
            </a:r>
          </a:p>
          <a:p>
            <a:pPr lvl="1"/>
            <a:r>
              <a:rPr lang="en-US" sz="2000" dirty="0"/>
              <a:t>How members support team?</a:t>
            </a:r>
          </a:p>
          <a:p>
            <a:pPr lvl="1"/>
            <a:r>
              <a:rPr lang="en-US" sz="2000" dirty="0"/>
              <a:t>How team supports members?</a:t>
            </a:r>
          </a:p>
          <a:p>
            <a:r>
              <a:rPr lang="en-US" sz="2400" dirty="0"/>
              <a:t>Community version: </a:t>
            </a:r>
          </a:p>
          <a:p>
            <a:pPr lvl="1"/>
            <a:r>
              <a:rPr lang="en-US" sz="2000" dirty="0">
                <a:hlinkClick r:id="rId3"/>
              </a:rPr>
              <a:t>http://contributor-covenant.org</a:t>
            </a:r>
            <a:endParaRPr lang="en-US" sz="2000" dirty="0"/>
          </a:p>
          <a:p>
            <a:r>
              <a:rPr lang="en-US" sz="2400" dirty="0"/>
              <a:t>Policy is living document:</a:t>
            </a:r>
          </a:p>
          <a:p>
            <a:pPr lvl="1"/>
            <a:r>
              <a:rPr lang="en-US" sz="2000" dirty="0"/>
              <a:t>Informal good practices added.</a:t>
            </a:r>
          </a:p>
          <a:p>
            <a:pPr lvl="1"/>
            <a:r>
              <a:rPr lang="en-US" sz="2000" dirty="0"/>
              <a:t>Avoidable bad situations addressed.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68048" y="243701"/>
            <a:ext cx="5500409" cy="5787817"/>
            <a:chOff x="6235160" y="398897"/>
            <a:chExt cx="5500409" cy="57878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160" y="398897"/>
              <a:ext cx="5500409" cy="5787817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388442" y="593124"/>
              <a:ext cx="827903" cy="4572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699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Step 3a: Create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Issues tab.</a:t>
            </a:r>
          </a:p>
          <a:p>
            <a:r>
              <a:rPr lang="en-US" dirty="0"/>
              <a:t>Click on New Issue.</a:t>
            </a:r>
          </a:p>
          <a:p>
            <a:r>
              <a:rPr lang="en-US" dirty="0"/>
              <a:t>Type in task statement 1 (from list).</a:t>
            </a:r>
          </a:p>
          <a:p>
            <a:pPr lvl="1"/>
            <a:r>
              <a:rPr lang="en-US" dirty="0"/>
              <a:t>Type in title only.</a:t>
            </a:r>
          </a:p>
          <a:p>
            <a:r>
              <a:rPr lang="en-US" dirty="0"/>
              <a:t>Click Submit new issue</a:t>
            </a:r>
          </a:p>
          <a:p>
            <a:r>
              <a:rPr lang="en-US" dirty="0"/>
              <a:t>Repeat.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r="10071"/>
          <a:stretch/>
        </p:blipFill>
        <p:spPr>
          <a:xfrm>
            <a:off x="6583156" y="38431"/>
            <a:ext cx="5605669" cy="52425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51051" y="922389"/>
            <a:ext cx="827903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134294" y="1268915"/>
            <a:ext cx="827903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33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1077" y="85006"/>
            <a:ext cx="4177155" cy="662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Step 3b: Create Initiation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Issues tab.</a:t>
            </a:r>
          </a:p>
          <a:p>
            <a:r>
              <a:rPr lang="en-US" dirty="0"/>
              <a:t>Click on New Issue.</a:t>
            </a:r>
          </a:p>
          <a:p>
            <a:r>
              <a:rPr lang="en-US" dirty="0" smtClean="0"/>
              <a:t>Select team member, e.g., Pat Evans.</a:t>
            </a:r>
            <a:endParaRPr lang="en-US" dirty="0"/>
          </a:p>
          <a:p>
            <a:r>
              <a:rPr lang="en-US" dirty="0"/>
              <a:t>Type in title: Pat Evans Initiation Checklist</a:t>
            </a:r>
          </a:p>
          <a:p>
            <a:r>
              <a:rPr lang="en-US" dirty="0"/>
              <a:t>Add checklist items:</a:t>
            </a:r>
          </a:p>
          <a:p>
            <a:pPr lvl="1"/>
            <a:r>
              <a:rPr lang="en-US" dirty="0"/>
              <a:t>Use syntax (note the spaces):</a:t>
            </a:r>
            <a:br>
              <a:rPr lang="en-US" dirty="0"/>
            </a:br>
            <a:r>
              <a:rPr lang="mr-IN" dirty="0"/>
              <a:t>- [ ]</a:t>
            </a:r>
            <a:r>
              <a:rPr lang="en-US" dirty="0"/>
              <a:t>  Description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180794" y="209734"/>
            <a:ext cx="827903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11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Step 4: Create Kanban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" y="1544630"/>
            <a:ext cx="11369809" cy="4047778"/>
          </a:xfrm>
        </p:spPr>
        <p:txBody>
          <a:bodyPr/>
          <a:lstStyle/>
          <a:p>
            <a:r>
              <a:rPr lang="en-US" dirty="0"/>
              <a:t>Select Projects tab</a:t>
            </a:r>
          </a:p>
          <a:p>
            <a:r>
              <a:rPr lang="en-US" dirty="0"/>
              <a:t>Click New Project</a:t>
            </a:r>
          </a:p>
          <a:p>
            <a:r>
              <a:rPr lang="en-US" dirty="0"/>
              <a:t>Use title </a:t>
            </a:r>
          </a:p>
          <a:p>
            <a:pPr lvl="1"/>
            <a:r>
              <a:rPr lang="en-US" dirty="0"/>
              <a:t>Team Kanban board</a:t>
            </a:r>
          </a:p>
          <a:p>
            <a:r>
              <a:rPr lang="en-US" dirty="0"/>
              <a:t>Add these columns:</a:t>
            </a:r>
          </a:p>
          <a:p>
            <a:pPr lvl="1"/>
            <a:r>
              <a:rPr lang="en-US" dirty="0"/>
              <a:t>Backlog, Ready, In progress, In review, Done.</a:t>
            </a:r>
          </a:p>
          <a:p>
            <a:r>
              <a:rPr lang="en-US" dirty="0"/>
              <a:t>Click on +Add cards (upper right).</a:t>
            </a:r>
          </a:p>
          <a:p>
            <a:pPr lvl="1"/>
            <a:r>
              <a:rPr lang="en-US" dirty="0"/>
              <a:t>Move each issue to the proper Kanban column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63" y="803119"/>
            <a:ext cx="7918162" cy="34243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16164" y="1040314"/>
            <a:ext cx="827903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23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35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06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6193"/>
            <a:ext cx="11372473" cy="510909"/>
          </a:xfrm>
        </p:spPr>
        <p:txBody>
          <a:bodyPr/>
          <a:lstStyle/>
          <a:p>
            <a:r>
              <a:rPr lang="en-US" b="0" dirty="0"/>
              <a:t>Next </a:t>
            </a:r>
            <a:r>
              <a:rPr lang="en-US" b="0" dirty="0" smtClean="0"/>
              <a:t>Steps Summary: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697103"/>
            <a:ext cx="11369809" cy="4966116"/>
          </a:xfrm>
        </p:spPr>
        <p:txBody>
          <a:bodyPr/>
          <a:lstStyle/>
          <a:p>
            <a:r>
              <a:rPr lang="en-US" dirty="0"/>
              <a:t>Create a GitHub </a:t>
            </a:r>
            <a:r>
              <a:rPr lang="en-US" dirty="0" smtClean="0"/>
              <a:t>(or similar) Org </a:t>
            </a:r>
            <a:r>
              <a:rPr lang="en-US" dirty="0"/>
              <a:t>and set of repos for your team:</a:t>
            </a:r>
          </a:p>
          <a:p>
            <a:pPr lvl="1"/>
            <a:r>
              <a:rPr lang="en-US" dirty="0"/>
              <a:t>Each team member has an individual repo.</a:t>
            </a:r>
          </a:p>
          <a:p>
            <a:pPr lvl="1"/>
            <a:r>
              <a:rPr lang="en-US" dirty="0"/>
              <a:t>Each project has a repo.</a:t>
            </a:r>
          </a:p>
          <a:p>
            <a:pPr lvl="1"/>
            <a:r>
              <a:rPr lang="en-US" dirty="0"/>
              <a:t>One special repo for issues.</a:t>
            </a:r>
          </a:p>
          <a:p>
            <a:r>
              <a:rPr lang="en-US" dirty="0"/>
              <a:t>Track all work:</a:t>
            </a:r>
          </a:p>
          <a:p>
            <a:pPr lvl="1"/>
            <a:r>
              <a:rPr lang="en-US" dirty="0"/>
              <a:t>Use checklists for initiation, exit, any big new effort.</a:t>
            </a:r>
          </a:p>
          <a:p>
            <a:pPr lvl="1"/>
            <a:r>
              <a:rPr lang="en-US" dirty="0"/>
              <a:t>Create Kanban board. Keep it current.</a:t>
            </a:r>
          </a:p>
          <a:p>
            <a:pPr lvl="1"/>
            <a:r>
              <a:rPr lang="en-US" dirty="0"/>
              <a:t>Aggregate related issues using milestones.</a:t>
            </a:r>
          </a:p>
          <a:p>
            <a:r>
              <a:rPr lang="en-US" dirty="0"/>
              <a:t>Drive meetings using Kanban </a:t>
            </a:r>
            <a:r>
              <a:rPr lang="en-US" dirty="0" smtClean="0"/>
              <a:t>board(s) – Can easily manage multiple.</a:t>
            </a:r>
            <a:endParaRPr lang="en-US" dirty="0"/>
          </a:p>
          <a:p>
            <a:r>
              <a:rPr lang="en-US" dirty="0"/>
              <a:t>Adapt this approach to meet your needs.</a:t>
            </a:r>
          </a:p>
          <a:p>
            <a:r>
              <a:rPr lang="en-US" dirty="0"/>
              <a:t>When you start to get sloppy, get back on track.</a:t>
            </a:r>
          </a:p>
        </p:txBody>
      </p:sp>
    </p:spTree>
    <p:extLst>
      <p:ext uri="{BB962C8B-B14F-4D97-AF65-F5344CB8AC3E}">
        <p14:creationId xmlns:p14="http://schemas.microsoft.com/office/powerpoint/2010/main" val="164490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Other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8720" y="1034366"/>
            <a:ext cx="8086853" cy="47694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The Agile Samurai: How Agile Masters Deliver Great Software (Pragmatic Programmers), Jonathan </a:t>
            </a:r>
            <a:r>
              <a:rPr lang="en-US" sz="1800" dirty="0" err="1"/>
              <a:t>Rasmusson</a:t>
            </a:r>
            <a:r>
              <a:rPr lang="en-US" sz="1800" dirty="0"/>
              <a:t>.  Excellent, readable book on Agile methodologies. 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www.amazon.com/Agile-Samurai-Software-Pragmatic-Programmers/dp/1934356581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Also </a:t>
            </a:r>
            <a:r>
              <a:rPr lang="en-US" sz="1800" i="1" dirty="0"/>
              <a:t>available on </a:t>
            </a:r>
            <a:r>
              <a:rPr lang="en-US" sz="1800" i="1" dirty="0" smtClean="0"/>
              <a:t>Audible.</a:t>
            </a:r>
          </a:p>
          <a:p>
            <a:pPr>
              <a:spcBef>
                <a:spcPts val="0"/>
              </a:spcBef>
            </a:pPr>
            <a:endParaRPr lang="en-US" sz="1800" i="1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Code </a:t>
            </a:r>
            <a:r>
              <a:rPr lang="en-US" sz="1800" dirty="0"/>
              <a:t>Complete, Steve McConnell.   Great text on </a:t>
            </a:r>
            <a:r>
              <a:rPr lang="en-US" sz="1800" dirty="0" smtClean="0"/>
              <a:t>software.</a:t>
            </a:r>
            <a:br>
              <a:rPr lang="en-US" sz="1800" dirty="0" smtClean="0"/>
            </a:br>
            <a:r>
              <a:rPr lang="en-US" sz="1800" i="1" dirty="0" err="1" smtClean="0"/>
              <a:t>Construx</a:t>
            </a:r>
            <a:r>
              <a:rPr lang="en-US" sz="1800" i="1" dirty="0" smtClean="0"/>
              <a:t> </a:t>
            </a:r>
            <a:r>
              <a:rPr lang="en-US" sz="1800" i="1" dirty="0"/>
              <a:t>website has large collection of content.</a:t>
            </a:r>
          </a:p>
          <a:p>
            <a:pPr marL="285750" indent="-285750"/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www.scrumalliance.org</a:t>
            </a:r>
            <a:r>
              <a:rPr lang="en-US" sz="1800" dirty="0" smtClean="0"/>
              <a:t> - Portal to Scrum material</a:t>
            </a:r>
            <a:endParaRPr lang="en-US" sz="1800" dirty="0"/>
          </a:p>
          <a:p>
            <a:pPr marL="285750" indent="-285750"/>
            <a:r>
              <a:rPr lang="en-US" sz="1800" dirty="0">
                <a:hlinkClick r:id="rId4"/>
              </a:rPr>
              <a:t>Kanban and Scrum -- Making the Most of Both</a:t>
            </a:r>
            <a:r>
              <a:rPr lang="en-US" sz="1800" dirty="0"/>
              <a:t>, by Henrik </a:t>
            </a:r>
            <a:r>
              <a:rPr lang="en-US" sz="1800" dirty="0" err="1"/>
              <a:t>Kniberg</a:t>
            </a:r>
            <a:r>
              <a:rPr lang="en-US" sz="1800" dirty="0"/>
              <a:t> and </a:t>
            </a:r>
            <a:r>
              <a:rPr lang="en-US" sz="1800" dirty="0" err="1"/>
              <a:t>Mattias</a:t>
            </a:r>
            <a:r>
              <a:rPr lang="en-US" sz="1800" dirty="0"/>
              <a:t> </a:t>
            </a:r>
            <a:r>
              <a:rPr lang="en-US" sz="1800" dirty="0" err="1" smtClean="0"/>
              <a:t>Skarin</a:t>
            </a:r>
            <a:r>
              <a:rPr lang="en-US" sz="1800" dirty="0" smtClean="0"/>
              <a:t> – Easy-to-read intro to Kanban and Scrum.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4312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Questions, comments?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451046"/>
            <a:ext cx="11369809" cy="321217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Thank You.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802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73" y="411481"/>
            <a:ext cx="11372473" cy="667875"/>
          </a:xfrm>
        </p:spPr>
        <p:txBody>
          <a:bodyPr/>
          <a:lstStyle/>
          <a:p>
            <a:r>
              <a:rPr lang="en-US" sz="4400" dirty="0"/>
              <a:t>My Perspective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Regarding observations on opportunities to improve:</a:t>
            </a:r>
            <a:endParaRPr lang="en-US" sz="3200" dirty="0"/>
          </a:p>
          <a:p>
            <a:pPr lvl="1"/>
            <a:r>
              <a:rPr lang="en-US" sz="3200" i="1" dirty="0"/>
              <a:t>More like a psychologist than expert.</a:t>
            </a:r>
          </a:p>
          <a:p>
            <a:endParaRPr lang="en-US" sz="3600" dirty="0"/>
          </a:p>
          <a:p>
            <a:r>
              <a:rPr lang="en-US" sz="3600" dirty="0"/>
              <a:t>Regarding software tools, processes, practices improvements:</a:t>
            </a:r>
          </a:p>
          <a:p>
            <a:pPr lvl="1"/>
            <a:r>
              <a:rPr lang="en-US" sz="3200" i="1" dirty="0"/>
              <a:t>More like a carpenter than expert.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6812" y="6532563"/>
            <a:ext cx="609600" cy="374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01D2C8-50A5-0046-921C-B4599C136B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179115" y="6544962"/>
            <a:ext cx="3657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FFF"/>
                </a:solidFill>
                <a:latin typeface="Calibri"/>
                <a:ea typeface="+mn-ea"/>
                <a:cs typeface="Calibri"/>
                <a:sym typeface="Helvetica Light" charset="0"/>
              </a:defRPr>
            </a:lvl1pPr>
            <a:lvl2pPr marL="239713" indent="217488" algn="ctr" defTabSz="409575" rtl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2pPr>
            <a:lvl3pPr marL="481013" indent="433388" algn="ctr" defTabSz="409575" rtl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3pPr>
            <a:lvl4pPr marL="722313" indent="649288" algn="ctr" defTabSz="409575" rtl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4pPr>
            <a:lvl5pPr marL="963613" indent="865188" algn="ctr" defTabSz="409575" rtl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5pPr>
            <a:lvl6pPr marL="2286000" algn="l" defTabSz="4572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6pPr>
            <a:lvl7pPr marL="2743200" algn="l" defTabSz="4572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7pPr>
            <a:lvl8pPr marL="3200400" algn="l" defTabSz="4572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8pPr>
            <a:lvl9pPr marL="3657600" algn="l" defTabSz="4572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en-US"/>
              <a:t>Michael Heroux 2017 DOE CSGF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9613" y="76200"/>
            <a:ext cx="7459663" cy="929485"/>
          </a:xfrm>
        </p:spPr>
        <p:txBody>
          <a:bodyPr/>
          <a:lstStyle/>
          <a:p>
            <a:r>
              <a:rPr lang="en-US" b="0" dirty="0" smtClean="0"/>
              <a:t>CSE &amp; Formal </a:t>
            </a:r>
            <a:r>
              <a:rPr lang="en-US" b="0" dirty="0" smtClean="0"/>
              <a:t>(Heavy) Software </a:t>
            </a:r>
            <a:r>
              <a:rPr lang="en-US" b="0" dirty="0"/>
              <a:t>M</a:t>
            </a:r>
            <a:r>
              <a:rPr lang="en-US" b="0" dirty="0" smtClean="0"/>
              <a:t>ethodologies: Troubled History</a:t>
            </a:r>
            <a:endParaRPr lang="en-US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12" y="1312707"/>
            <a:ext cx="4328622" cy="484663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34169" y="1524000"/>
            <a:ext cx="3846443" cy="457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z="3200" kern="0" dirty="0"/>
              <a:t>Cray (1990): </a:t>
            </a:r>
          </a:p>
          <a:p>
            <a:pPr lvl="1"/>
            <a:r>
              <a:rPr lang="en-US" sz="2800" kern="0" dirty="0"/>
              <a:t>Formal Waterfall Method.</a:t>
            </a:r>
          </a:p>
          <a:p>
            <a:r>
              <a:rPr lang="en-US" sz="3200" kern="0" dirty="0"/>
              <a:t>DOE ASCI (2000): </a:t>
            </a:r>
          </a:p>
          <a:p>
            <a:pPr lvl="1"/>
            <a:r>
              <a:rPr lang="en-US" sz="2800" kern="0" dirty="0"/>
              <a:t>CMMI</a:t>
            </a:r>
          </a:p>
          <a:p>
            <a:r>
              <a:rPr lang="en-US" sz="3200" kern="0" dirty="0"/>
              <a:t>Failed to follow own process: </a:t>
            </a:r>
            <a:br>
              <a:rPr lang="en-US" sz="3200" kern="0" dirty="0"/>
            </a:br>
            <a:r>
              <a:rPr lang="en-US" sz="3200" kern="0" dirty="0"/>
              <a:t>Elicit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05345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371" y="101240"/>
            <a:ext cx="8559018" cy="990600"/>
          </a:xfrm>
        </p:spPr>
        <p:txBody>
          <a:bodyPr>
            <a:noAutofit/>
          </a:bodyPr>
          <a:lstStyle/>
          <a:p>
            <a:r>
              <a:rPr lang="en-US" sz="3600" b="0" dirty="0"/>
              <a:t>CSE Complete: Useful “Overhead”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8712" y="687065"/>
            <a:ext cx="7915785" cy="5638800"/>
          </a:xfrm>
        </p:spPr>
        <p:txBody>
          <a:bodyPr>
            <a:noAutofit/>
          </a:bodyPr>
          <a:lstStyle/>
          <a:p>
            <a:r>
              <a:rPr lang="en-US" dirty="0"/>
              <a:t>Code Complete: Ultimate value is code.</a:t>
            </a:r>
          </a:p>
          <a:p>
            <a:pPr lvl="1"/>
            <a:r>
              <a:rPr lang="en-US" dirty="0"/>
              <a:t>Should we only write code?</a:t>
            </a:r>
          </a:p>
          <a:p>
            <a:pPr lvl="1"/>
            <a:r>
              <a:rPr lang="en-US" dirty="0"/>
              <a:t>Some non-coding activities improve code.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CSE Complete: Ultimate value is CSE.</a:t>
            </a:r>
          </a:p>
          <a:p>
            <a:pPr lvl="1"/>
            <a:r>
              <a:rPr lang="en-US" dirty="0" smtClean="0"/>
              <a:t>Question: What non-coding activities </a:t>
            </a:r>
            <a:r>
              <a:rPr lang="en-US" dirty="0"/>
              <a:t>improve CSE</a:t>
            </a:r>
            <a:r>
              <a:rPr lang="en-US" dirty="0" smtClean="0"/>
              <a:t>?</a:t>
            </a:r>
          </a:p>
          <a:p>
            <a:r>
              <a:rPr lang="en-US" dirty="0" smtClean="0"/>
              <a:t>Barely Sufficient: Emerges from this philosophy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9753" y="1199389"/>
            <a:ext cx="2746820" cy="3343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9408" y="3534989"/>
            <a:ext cx="689366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/>
              <a:t>“Plans are worthless, but planning is everything.”</a:t>
            </a:r>
          </a:p>
          <a:p>
            <a:pPr algn="r"/>
            <a:r>
              <a:rPr lang="en-US" sz="2000" dirty="0"/>
              <a:t>Dwight D. Eisenhower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3274" y="2245018"/>
            <a:ext cx="6319667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/>
              <a:t>“Give me six hours to chop down a tree and I will spend the first four sharpening the axe.”</a:t>
            </a:r>
          </a:p>
          <a:p>
            <a:pPr algn="r"/>
            <a:r>
              <a:rPr lang="en-US" sz="2000" dirty="0"/>
              <a:t>Abraham Lincoln</a:t>
            </a:r>
          </a:p>
        </p:txBody>
      </p:sp>
    </p:spTree>
    <p:extLst>
      <p:ext uri="{BB962C8B-B14F-4D97-AF65-F5344CB8AC3E}">
        <p14:creationId xmlns:p14="http://schemas.microsoft.com/office/powerpoint/2010/main" val="163696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Checklists, Policies, Issue Tracking System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Management Elements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Key Team Management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55610"/>
            <a:ext cx="11369809" cy="4047778"/>
          </a:xfrm>
        </p:spPr>
        <p:txBody>
          <a:bodyPr/>
          <a:lstStyle/>
          <a:p>
            <a:r>
              <a:rPr lang="en-US" b="1" dirty="0"/>
              <a:t>Checklists:</a:t>
            </a:r>
          </a:p>
          <a:p>
            <a:pPr lvl="1"/>
            <a:r>
              <a:rPr lang="en-US" dirty="0"/>
              <a:t>Initiation, Transition, Exit</a:t>
            </a:r>
          </a:p>
          <a:p>
            <a:r>
              <a:rPr lang="en-US" b="1" dirty="0"/>
              <a:t>Policies:</a:t>
            </a:r>
          </a:p>
          <a:p>
            <a:pPr lvl="1"/>
            <a:r>
              <a:rPr lang="en-US" dirty="0"/>
              <a:t>How team conducts its work</a:t>
            </a:r>
          </a:p>
          <a:p>
            <a:r>
              <a:rPr lang="en-US" b="1" dirty="0"/>
              <a:t>Issue tracking system:</a:t>
            </a:r>
          </a:p>
          <a:p>
            <a:pPr lvl="1"/>
            <a:r>
              <a:rPr lang="en-US" dirty="0"/>
              <a:t>All work tracked, visible to team</a:t>
            </a:r>
          </a:p>
          <a:p>
            <a:pPr lvl="1"/>
            <a:r>
              <a:rPr lang="en-US" dirty="0"/>
              <a:t>Milestones: Aggregate related </a:t>
            </a:r>
            <a:r>
              <a:rPr lang="en-US" dirty="0" smtClean="0"/>
              <a:t>issues</a:t>
            </a:r>
            <a:endParaRPr lang="en-US" dirty="0"/>
          </a:p>
          <a:p>
            <a:pPr lvl="1"/>
            <a:r>
              <a:rPr lang="en-US" dirty="0" err="1"/>
              <a:t>Kanban</a:t>
            </a:r>
            <a:r>
              <a:rPr lang="en-US" dirty="0"/>
              <a:t> board</a:t>
            </a:r>
          </a:p>
          <a:p>
            <a:pPr lvl="1"/>
            <a:r>
              <a:rPr lang="en-US" dirty="0"/>
              <a:t>Regular meetings, updates</a:t>
            </a:r>
          </a:p>
        </p:txBody>
      </p:sp>
    </p:spTree>
    <p:extLst>
      <p:ext uri="{BB962C8B-B14F-4D97-AF65-F5344CB8AC3E}">
        <p14:creationId xmlns:p14="http://schemas.microsoft.com/office/powerpoint/2010/main" val="100287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Ideas for managing transitions and </a:t>
            </a:r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Teams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9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s (Wide Screen)">
  <a:themeElements>
    <a:clrScheme name="ECP color palette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66092"/>
      </a:accent1>
      <a:accent2>
        <a:srgbClr val="84B641"/>
      </a:accent2>
      <a:accent3>
        <a:srgbClr val="43B1E5"/>
      </a:accent3>
      <a:accent4>
        <a:srgbClr val="DA1F28"/>
      </a:accent4>
      <a:accent5>
        <a:srgbClr val="CC9900"/>
      </a:accent5>
      <a:accent6>
        <a:srgbClr val="0070B9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C9FA997CE7149ACE841742BF8ADC0" ma:contentTypeVersion="5" ma:contentTypeDescription="Create a new document." ma:contentTypeScope="" ma:versionID="762a9ac1f3b34a26b8aaf1013e3cc88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2d9f53027e0e86f806c5f46fb149790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mailSender" ma:index="8" nillable="true" ma:displayName="E-Mail Sender" ma:hidden="true" ma:internalName="EmailSender">
      <xsd:simpleType>
        <xsd:restriction base="dms:Note"/>
      </xsd:simpleType>
    </xsd:element>
    <xsd:element name="EmailTo" ma:index="9" nillable="true" ma:displayName="E-Mail To" ma:hidden="true" ma:internalName="EmailTo">
      <xsd:simpleType>
        <xsd:restriction base="dms:Note"/>
      </xsd:simpleType>
    </xsd:element>
    <xsd:element name="EmailCc" ma:index="10" nillable="true" ma:displayName="E-Mail Cc" ma:hidden="true" ma:internalName="EmailCc">
      <xsd:simpleType>
        <xsd:restriction base="dms:Note"/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969CDF-6150-40A5-9F8A-136C5DA0B5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50EC660-24D0-43A0-AE5E-E274115E726B}">
  <ds:schemaRefs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(Wide Screen)</Template>
  <TotalTime>10062</TotalTime>
  <Words>1668</Words>
  <Application>Microsoft Macintosh PowerPoint</Application>
  <PresentationFormat>Custom</PresentationFormat>
  <Paragraphs>318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 Black</vt:lpstr>
      <vt:lpstr>Calibri</vt:lpstr>
      <vt:lpstr>Comic Sans MS</vt:lpstr>
      <vt:lpstr>Helvetica Light</vt:lpstr>
      <vt:lpstr>ＭＳ Ｐゴシック</vt:lpstr>
      <vt:lpstr>Wingdings</vt:lpstr>
      <vt:lpstr>Arial</vt:lpstr>
      <vt:lpstr>Presentations (Wide Screen)</vt:lpstr>
      <vt:lpstr>Barely Sufficient Project Management A few techniques for improving your scientific software development efforts</vt:lpstr>
      <vt:lpstr>Acknowledgments</vt:lpstr>
      <vt:lpstr>Outline</vt:lpstr>
      <vt:lpstr>My Perspective</vt:lpstr>
      <vt:lpstr>CSE &amp; Formal (Heavy) Software Methodologies: Troubled History</vt:lpstr>
      <vt:lpstr>CSE Complete: Useful “Overhead”</vt:lpstr>
      <vt:lpstr>Team Management Elements</vt:lpstr>
      <vt:lpstr>Key Team Management Elements</vt:lpstr>
      <vt:lpstr>Small Teams</vt:lpstr>
      <vt:lpstr>Small team interaction model</vt:lpstr>
      <vt:lpstr>Large team challenges</vt:lpstr>
      <vt:lpstr>Small team challenges</vt:lpstr>
      <vt:lpstr>Research Team Member Lifecycle</vt:lpstr>
      <vt:lpstr>Checklists &amp; Policies</vt:lpstr>
      <vt:lpstr>Your checklists &amp; policies?</vt:lpstr>
      <vt:lpstr>Samples from Collegeville Org: Policies, Initiation Checklist</vt:lpstr>
      <vt:lpstr>Questions, comments?</vt:lpstr>
      <vt:lpstr>Collaborative Work Management</vt:lpstr>
      <vt:lpstr>Managing issues: Fundamental software process</vt:lpstr>
      <vt:lpstr>Kanban principles</vt:lpstr>
      <vt:lpstr>Basic Kanban</vt:lpstr>
      <vt:lpstr>Personal Kanban</vt:lpstr>
      <vt:lpstr>Kanban tools</vt:lpstr>
      <vt:lpstr>Big question: How many tasks?</vt:lpstr>
      <vt:lpstr>Importance of “In Progress” concept for you</vt:lpstr>
      <vt:lpstr>Samples from Collegeville Org: Kanban Board</vt:lpstr>
      <vt:lpstr>What about Scrum?</vt:lpstr>
      <vt:lpstr>Questions, comments?</vt:lpstr>
      <vt:lpstr>Team Management Example</vt:lpstr>
      <vt:lpstr>Step 1: Create Issues-only GitHub repo</vt:lpstr>
      <vt:lpstr>Step 2: Define Team Policy</vt:lpstr>
      <vt:lpstr>Step 3a: Create Issues</vt:lpstr>
      <vt:lpstr>Step 3b: Create Initiation Checklist</vt:lpstr>
      <vt:lpstr>Step 4: Create Kanban Board</vt:lpstr>
      <vt:lpstr>Wrap Up</vt:lpstr>
      <vt:lpstr>Next Steps Summary:</vt:lpstr>
      <vt:lpstr>Other resources</vt:lpstr>
      <vt:lpstr>Questions, comments?</vt:lpstr>
    </vt:vector>
  </TitlesOfParts>
  <Company>ORNL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Michael Heroux</cp:lastModifiedBy>
  <cp:revision>183</cp:revision>
  <cp:lastPrinted>2017-09-08T16:56:53Z</cp:lastPrinted>
  <dcterms:created xsi:type="dcterms:W3CDTF">2015-03-03T13:47:39Z</dcterms:created>
  <dcterms:modified xsi:type="dcterms:W3CDTF">2017-09-12T20:35:01Z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0x010100FD8C9FA997CE7149ACE841742BF8ADC0</vt:lpwstr>
  </property>
</Properties>
</file>